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718423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Elaboração, Formatação e Impressão de Relatórios e Dashboards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384477"/>
            <a:ext cx="7477601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elaboração, formatação e impressão de relatórios e dashboards é uma tarefa essencial para profissionais de escritório e analistas de dados. A configuração de página, incluindo orientação, tamanho e área de impressão, juntamente com referências dos arquivos para impressão, dimensionamento para ajustes, linhas, grade e títulos são aspectos críticos a serem considerados para fornecer relatórios visualmente atraentes e informativos.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7138868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7146488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7122200"/>
            <a:ext cx="483703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by Anthony Samuel Sobral de Freitas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48732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Integração de Feedback para Aprimoramento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320415"/>
            <a:ext cx="10554414" cy="3421856"/>
          </a:xfrm>
          <a:prstGeom prst="roundRect">
            <a:avLst>
              <a:gd name="adj" fmla="val 292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045613" y="3328035"/>
            <a:ext cx="10539174" cy="1703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267783" y="3468886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Análise Regular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468886"/>
            <a:ext cx="482143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 aprofundamento na análise dos feedbacks recebidos pode fornecer insights valiosos para identificar áreas de aprimoramento e oportunidades de crescimento para a equipe.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045613" y="5031343"/>
            <a:ext cx="10539174" cy="170330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267783" y="5172194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Implementação de Melhorias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5172194"/>
            <a:ext cx="482143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aplicação ágil e eficaz das sugestões e recomendações recebidas pode resultar em um aprimoramento contínuo da qualidade dos relatórios e processos de compartilhamento.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517696" y="556498"/>
            <a:ext cx="9594890" cy="12623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70"/>
              </a:lnSpc>
              <a:buNone/>
            </a:pPr>
            <a:r>
              <a:rPr lang="en-US" sz="3976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Configurações de Página para Impressão</a:t>
            </a:r>
            <a:endParaRPr lang="en-US" sz="3976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696" y="2222778"/>
            <a:ext cx="2996327" cy="185177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517696" y="4326969"/>
            <a:ext cx="2524958" cy="3156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85"/>
              </a:lnSpc>
              <a:buNone/>
            </a:pPr>
            <a:r>
              <a:rPr lang="en-US" sz="1988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Orientação</a:t>
            </a:r>
            <a:endParaRPr lang="en-US" sz="1988" dirty="0"/>
          </a:p>
        </p:txBody>
      </p:sp>
      <p:sp>
        <p:nvSpPr>
          <p:cNvPr id="7" name="Text 3"/>
          <p:cNvSpPr/>
          <p:nvPr/>
        </p:nvSpPr>
        <p:spPr>
          <a:xfrm>
            <a:off x="2517696" y="4763691"/>
            <a:ext cx="2996327" cy="29092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45"/>
              </a:lnSpc>
              <a:buNone/>
            </a:pPr>
            <a:r>
              <a:rPr lang="en-US" sz="159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configuração correta da orientação da página é fundamental para garantir que os relatórios sejam impressos de forma legível e coerente. A escolha entre orientação retrato ou paisagem pode ter um impacto significativo na apresentação visual dos dados.</a:t>
            </a:r>
            <a:endParaRPr lang="en-US" sz="1591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918" y="2222778"/>
            <a:ext cx="2996327" cy="185177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16918" y="4326969"/>
            <a:ext cx="2524958" cy="3156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85"/>
              </a:lnSpc>
              <a:buNone/>
            </a:pPr>
            <a:r>
              <a:rPr lang="en-US" sz="1988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Tamanho</a:t>
            </a:r>
            <a:endParaRPr lang="en-US" sz="1988" dirty="0"/>
          </a:p>
        </p:txBody>
      </p:sp>
      <p:sp>
        <p:nvSpPr>
          <p:cNvPr id="10" name="Text 5"/>
          <p:cNvSpPr/>
          <p:nvPr/>
        </p:nvSpPr>
        <p:spPr>
          <a:xfrm>
            <a:off x="5816918" y="4763691"/>
            <a:ext cx="2996327" cy="2586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45"/>
              </a:lnSpc>
              <a:buNone/>
            </a:pPr>
            <a:r>
              <a:rPr lang="en-US" sz="159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Selecionar o tamanho apropriado da página é crucial para a visualização adequada dos dados e informações contidas nos relatórios. O tamanho escolhido deve otimizar a clareza e a compreensão do conteúdo.</a:t>
            </a:r>
            <a:endParaRPr lang="en-US" sz="1591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6139" y="2222778"/>
            <a:ext cx="2996446" cy="185189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16139" y="4327088"/>
            <a:ext cx="2524958" cy="3156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85"/>
              </a:lnSpc>
              <a:buNone/>
            </a:pPr>
            <a:r>
              <a:rPr lang="en-US" sz="1988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Área de Impressão</a:t>
            </a:r>
            <a:endParaRPr lang="en-US" sz="1988" dirty="0"/>
          </a:p>
        </p:txBody>
      </p:sp>
      <p:sp>
        <p:nvSpPr>
          <p:cNvPr id="13" name="Text 7"/>
          <p:cNvSpPr/>
          <p:nvPr/>
        </p:nvSpPr>
        <p:spPr>
          <a:xfrm>
            <a:off x="9116139" y="4763810"/>
            <a:ext cx="2996446" cy="22627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45"/>
              </a:lnSpc>
              <a:buNone/>
            </a:pPr>
            <a:r>
              <a:rPr lang="en-US" sz="159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Definir a área de impressão corretamente é importante para evitar cortes e garantir que todo o conteúdo seja distribuído de maneira equilibrada nas páginas impressas.</a:t>
            </a:r>
            <a:endParaRPr lang="en-US" sz="1591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16847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Boas Práticas para Impressão e Compartilhamento de Relatórios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06407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18580" y="3105745"/>
            <a:ext cx="12906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140393"/>
            <a:ext cx="297096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Formatação Adequada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620810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formatação correta dos relatórios é essencial para assegurar que a informação seja clara e de fácil compreensão para os leitores.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06407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4529" y="3105745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1403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Seleção de Cores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620810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Utilizar uma paleta de cores eficaz pode realçar a apresentação visual dos relatórios e, ao mesmo tempo, transmitir informações de forma mais impactante.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7935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6671" y="5835253"/>
            <a:ext cx="193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8699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Uso de Gráficos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35031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inclusão de gráficos pertinentes pode ajudar a ilustrar dados de forma mais concisa e atraente, facilitando a compreensão dos leitores.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9970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520678" y="2436852"/>
            <a:ext cx="5679043" cy="499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31"/>
              </a:lnSpc>
              <a:buNone/>
            </a:pPr>
            <a:r>
              <a:rPr lang="en-US" sz="3145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Identificação de Pontos Fortes</a:t>
            </a:r>
            <a:endParaRPr lang="en-US" sz="3145" dirty="0"/>
          </a:p>
        </p:txBody>
      </p:sp>
      <p:sp>
        <p:nvSpPr>
          <p:cNvPr id="6" name="Shape 2"/>
          <p:cNvSpPr/>
          <p:nvPr/>
        </p:nvSpPr>
        <p:spPr>
          <a:xfrm>
            <a:off x="3744278" y="3175635"/>
            <a:ext cx="31909" cy="4614148"/>
          </a:xfrm>
          <a:prstGeom prst="roundRect">
            <a:avLst>
              <a:gd name="adj" fmla="val 225318"/>
            </a:avLst>
          </a:prstGeom>
          <a:solidFill>
            <a:srgbClr val="C9CACE"/>
          </a:solidFill>
          <a:ln/>
        </p:spPr>
      </p:sp>
      <p:sp>
        <p:nvSpPr>
          <p:cNvPr id="7" name="Shape 3"/>
          <p:cNvSpPr/>
          <p:nvPr/>
        </p:nvSpPr>
        <p:spPr>
          <a:xfrm>
            <a:off x="3939957" y="3464123"/>
            <a:ext cx="559118" cy="31909"/>
          </a:xfrm>
          <a:prstGeom prst="roundRect">
            <a:avLst>
              <a:gd name="adj" fmla="val 225318"/>
            </a:avLst>
          </a:prstGeom>
          <a:solidFill>
            <a:srgbClr val="C9CACE"/>
          </a:solidFill>
          <a:ln/>
        </p:spPr>
      </p:sp>
      <p:sp>
        <p:nvSpPr>
          <p:cNvPr id="8" name="Shape 4"/>
          <p:cNvSpPr/>
          <p:nvPr/>
        </p:nvSpPr>
        <p:spPr>
          <a:xfrm>
            <a:off x="3580507" y="3300412"/>
            <a:ext cx="359450" cy="359450"/>
          </a:xfrm>
          <a:prstGeom prst="roundRect">
            <a:avLst>
              <a:gd name="adj" fmla="val 20002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3713857" y="3330297"/>
            <a:ext cx="92750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9"/>
              </a:lnSpc>
              <a:buNone/>
            </a:pPr>
            <a:r>
              <a:rPr lang="en-US" sz="18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1887" dirty="0"/>
          </a:p>
        </p:txBody>
      </p:sp>
      <p:sp>
        <p:nvSpPr>
          <p:cNvPr id="10" name="Text 6"/>
          <p:cNvSpPr/>
          <p:nvPr/>
        </p:nvSpPr>
        <p:spPr>
          <a:xfrm>
            <a:off x="4638913" y="3335298"/>
            <a:ext cx="1997035" cy="2495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6"/>
              </a:lnSpc>
              <a:buNone/>
            </a:pPr>
            <a:r>
              <a:rPr lang="en-US" sz="1573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Análise Individual</a:t>
            </a:r>
            <a:endParaRPr lang="en-US" sz="1573" dirty="0"/>
          </a:p>
        </p:txBody>
      </p:sp>
      <p:sp>
        <p:nvSpPr>
          <p:cNvPr id="11" name="Text 7"/>
          <p:cNvSpPr/>
          <p:nvPr/>
        </p:nvSpPr>
        <p:spPr>
          <a:xfrm>
            <a:off x="4638913" y="3680698"/>
            <a:ext cx="6470809" cy="7668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13"/>
              </a:lnSpc>
              <a:buNone/>
            </a:pPr>
            <a:r>
              <a:rPr lang="en-US" sz="1258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Avaliar as habilidades e competências de cada colaborador de forma individualizada pode revelar os pontos fortes de cada membro da equipe, permitindo a distribuição estratégica de tarefas e responsabilidades.</a:t>
            </a:r>
            <a:endParaRPr lang="en-US" sz="1258" dirty="0"/>
          </a:p>
        </p:txBody>
      </p:sp>
      <p:sp>
        <p:nvSpPr>
          <p:cNvPr id="12" name="Shape 8"/>
          <p:cNvSpPr/>
          <p:nvPr/>
        </p:nvSpPr>
        <p:spPr>
          <a:xfrm>
            <a:off x="3939957" y="5055394"/>
            <a:ext cx="559118" cy="31909"/>
          </a:xfrm>
          <a:prstGeom prst="roundRect">
            <a:avLst>
              <a:gd name="adj" fmla="val 225318"/>
            </a:avLst>
          </a:prstGeom>
          <a:solidFill>
            <a:srgbClr val="C9CACE"/>
          </a:solidFill>
          <a:ln/>
        </p:spPr>
      </p:sp>
      <p:sp>
        <p:nvSpPr>
          <p:cNvPr id="13" name="Shape 9"/>
          <p:cNvSpPr/>
          <p:nvPr/>
        </p:nvSpPr>
        <p:spPr>
          <a:xfrm>
            <a:off x="3580507" y="4891683"/>
            <a:ext cx="359450" cy="359450"/>
          </a:xfrm>
          <a:prstGeom prst="roundRect">
            <a:avLst>
              <a:gd name="adj" fmla="val 20002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3693497" y="4921568"/>
            <a:ext cx="133469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9"/>
              </a:lnSpc>
              <a:buNone/>
            </a:pPr>
            <a:r>
              <a:rPr lang="en-US" sz="18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1887" dirty="0"/>
          </a:p>
        </p:txBody>
      </p:sp>
      <p:sp>
        <p:nvSpPr>
          <p:cNvPr id="15" name="Text 11"/>
          <p:cNvSpPr/>
          <p:nvPr/>
        </p:nvSpPr>
        <p:spPr>
          <a:xfrm>
            <a:off x="4638913" y="4926568"/>
            <a:ext cx="3263027" cy="2495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6"/>
              </a:lnSpc>
              <a:buNone/>
            </a:pPr>
            <a:r>
              <a:rPr lang="en-US" sz="1573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Retroalimentação de Desempenho</a:t>
            </a:r>
            <a:endParaRPr lang="en-US" sz="1573" dirty="0"/>
          </a:p>
        </p:txBody>
      </p:sp>
      <p:sp>
        <p:nvSpPr>
          <p:cNvPr id="16" name="Text 12"/>
          <p:cNvSpPr/>
          <p:nvPr/>
        </p:nvSpPr>
        <p:spPr>
          <a:xfrm>
            <a:off x="4638913" y="5271968"/>
            <a:ext cx="6470809" cy="7668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13"/>
              </a:lnSpc>
              <a:buNone/>
            </a:pPr>
            <a:r>
              <a:rPr lang="en-US" sz="1258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 feedback constante e construtivo em relação ao desempenho de cada membro da equipe é crucial para identificar e fortalecer habilidades essenciais para o desenvolvimento de lideranças eficazes.</a:t>
            </a:r>
            <a:endParaRPr lang="en-US" sz="1258" dirty="0"/>
          </a:p>
        </p:txBody>
      </p:sp>
      <p:sp>
        <p:nvSpPr>
          <p:cNvPr id="17" name="Shape 13"/>
          <p:cNvSpPr/>
          <p:nvPr/>
        </p:nvSpPr>
        <p:spPr>
          <a:xfrm>
            <a:off x="3939957" y="6646664"/>
            <a:ext cx="559118" cy="31909"/>
          </a:xfrm>
          <a:prstGeom prst="roundRect">
            <a:avLst>
              <a:gd name="adj" fmla="val 225318"/>
            </a:avLst>
          </a:prstGeom>
          <a:solidFill>
            <a:srgbClr val="C9CACE"/>
          </a:solidFill>
          <a:ln/>
        </p:spPr>
      </p:sp>
      <p:sp>
        <p:nvSpPr>
          <p:cNvPr id="18" name="Shape 14"/>
          <p:cNvSpPr/>
          <p:nvPr/>
        </p:nvSpPr>
        <p:spPr>
          <a:xfrm>
            <a:off x="3580507" y="6482953"/>
            <a:ext cx="359450" cy="359450"/>
          </a:xfrm>
          <a:prstGeom prst="roundRect">
            <a:avLst>
              <a:gd name="adj" fmla="val 20002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3690878" y="6512838"/>
            <a:ext cx="138708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9"/>
              </a:lnSpc>
              <a:buNone/>
            </a:pPr>
            <a:r>
              <a:rPr lang="en-US" sz="18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1887" dirty="0"/>
          </a:p>
        </p:txBody>
      </p:sp>
      <p:sp>
        <p:nvSpPr>
          <p:cNvPr id="20" name="Text 16"/>
          <p:cNvSpPr/>
          <p:nvPr/>
        </p:nvSpPr>
        <p:spPr>
          <a:xfrm>
            <a:off x="4638913" y="6517838"/>
            <a:ext cx="2991088" cy="2495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6"/>
              </a:lnSpc>
              <a:buNone/>
            </a:pPr>
            <a:r>
              <a:rPr lang="en-US" sz="1573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Reconhecimento de Conquistas</a:t>
            </a:r>
            <a:endParaRPr lang="en-US" sz="1573" dirty="0"/>
          </a:p>
        </p:txBody>
      </p:sp>
      <p:sp>
        <p:nvSpPr>
          <p:cNvPr id="21" name="Text 17"/>
          <p:cNvSpPr/>
          <p:nvPr/>
        </p:nvSpPr>
        <p:spPr>
          <a:xfrm>
            <a:off x="4638913" y="6863239"/>
            <a:ext cx="6470809" cy="7668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13"/>
              </a:lnSpc>
              <a:buNone/>
            </a:pPr>
            <a:r>
              <a:rPr lang="en-US" sz="1258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Reconhecer e valorizar as conquistas individuais dos colaboradores pode ser uma forma eficaz de identificar os pontos fortes de cada um, incentivando a produtividade e a motivação no ambiente de trabalho.</a:t>
            </a:r>
            <a:endParaRPr lang="en-US" sz="1258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861304"/>
            <a:ext cx="69256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Estabelecimento de Metas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Específicas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68046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Definir metas específicas ajuda a focalizar os esforços e recursos da equipe, garantindo que todos estejam alinhados com os objetivos estabelecidos.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Mensuráveis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 cálculo e mensuração clara do progresso em direção às metas estabelecidas é essencial para manter a motivação da equipe e avaliar o sucesso das estratégias implementadas.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Alcançáveis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Estabelecer metas realistas e alcançáveis é crucial para manter a credibilidade das lideranças, motivando a equipe e assegurando um ambiente de trabalho produtivo.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58810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Utilização de Ferramentas e Recursos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680811"/>
            <a:ext cx="4542115" cy="2717006"/>
          </a:xfrm>
          <a:prstGeom prst="roundRect">
            <a:avLst>
              <a:gd name="adj" fmla="val 368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2910602"/>
            <a:ext cx="28992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Cursos Especializados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3391019"/>
            <a:ext cx="408253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realização de cursos específicos pode fornecer conhecimentos técnicos e estratégicos fundamentais para o desenvolvimento profissional e liderança eficaz.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680811"/>
            <a:ext cx="4542115" cy="2717006"/>
          </a:xfrm>
          <a:prstGeom prst="roundRect">
            <a:avLst>
              <a:gd name="adj" fmla="val 368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291060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Mentoria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3391019"/>
            <a:ext cx="408253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Contar com mentores experientes pode oferecer insights valiosos e orientações práticas para o aprimoramento das habilidades de liderança e gestão.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619988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20590" y="5849779"/>
            <a:ext cx="279380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Experiências Práticas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6330196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aplicação prática de conceitos aprendidos, aliada a situações do mundo real, é essencial para desenvolver habilidades de liderança relevantes e eficazes.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356003"/>
            <a:ext cx="857809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Geração de Relatórios Dinâmicos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605802"/>
            <a:ext cx="3295888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8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2297192" y="354996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Estrutura Visual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030385"/>
            <a:ext cx="329588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implementação de uma estrutura visualmente atrativa e lógica nos relatórios pode aumentar significativamente a compreensão e análise dos dados.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667137" y="2605802"/>
            <a:ext cx="3296007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90%</a:t>
            </a:r>
            <a:endParaRPr lang="en-US" sz="5249" dirty="0"/>
          </a:p>
        </p:txBody>
      </p:sp>
      <p:sp>
        <p:nvSpPr>
          <p:cNvPr id="9" name="Text 6"/>
          <p:cNvSpPr/>
          <p:nvPr/>
        </p:nvSpPr>
        <p:spPr>
          <a:xfrm>
            <a:off x="5667137" y="3549968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Compartilhamento Eficiente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667137" y="4377571"/>
            <a:ext cx="329600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Implementar estratégias eficientes para compartilhar os relatórios com a equipe e partes interessadas é crucial para o aproveitamento máximo das informações contidas.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296400" y="2605802"/>
            <a:ext cx="3296007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3.5K</a:t>
            </a:r>
            <a:endParaRPr lang="en-US" sz="5249" dirty="0"/>
          </a:p>
        </p:txBody>
      </p:sp>
      <p:sp>
        <p:nvSpPr>
          <p:cNvPr id="12" name="Text 9"/>
          <p:cNvSpPr/>
          <p:nvPr/>
        </p:nvSpPr>
        <p:spPr>
          <a:xfrm>
            <a:off x="9555599" y="354996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Horas Economizadas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296400" y="4030385"/>
            <a:ext cx="3296007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utilização de tecnologias avançadas pode resultar em uma economia significativa de horas no processo de criação e compartilhamento dos relatórios, permitindo uma alocação mais eficiente do tempo da equipe.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7720" y="1031796"/>
            <a:ext cx="9103876" cy="6730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01"/>
              </a:lnSpc>
              <a:buNone/>
            </a:pPr>
            <a:r>
              <a:rPr lang="en-US" sz="4241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Boas Práticas de Compartilhamento</a:t>
            </a:r>
            <a:endParaRPr lang="en-US" sz="4241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20" y="2027872"/>
            <a:ext cx="1077039" cy="172331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07776" y="2243257"/>
            <a:ext cx="3128129" cy="3365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20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Clareza na Comunicação</a:t>
            </a:r>
            <a:endParaRPr lang="en-US" sz="2120" dirty="0"/>
          </a:p>
        </p:txBody>
      </p:sp>
      <p:sp>
        <p:nvSpPr>
          <p:cNvPr id="8" name="Text 3"/>
          <p:cNvSpPr/>
          <p:nvPr/>
        </p:nvSpPr>
        <p:spPr>
          <a:xfrm>
            <a:off x="2207776" y="2709029"/>
            <a:ext cx="7957304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4"/>
              </a:lnSpc>
              <a:buNone/>
            </a:pPr>
            <a:r>
              <a:rPr lang="en-US" sz="1696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transmissão clara de informações é crucial para garantir que os relatórios sejam compreendidos e utilizados de maneira eficaz por todos os destinatários.</a:t>
            </a:r>
            <a:endParaRPr lang="en-US" sz="1696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720" y="3751183"/>
            <a:ext cx="1077039" cy="172331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07776" y="3966567"/>
            <a:ext cx="2806422" cy="3365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20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Feedback Construtivo</a:t>
            </a:r>
            <a:endParaRPr lang="en-US" sz="2120" dirty="0"/>
          </a:p>
        </p:txBody>
      </p:sp>
      <p:sp>
        <p:nvSpPr>
          <p:cNvPr id="11" name="Text 5"/>
          <p:cNvSpPr/>
          <p:nvPr/>
        </p:nvSpPr>
        <p:spPr>
          <a:xfrm>
            <a:off x="2207776" y="4432340"/>
            <a:ext cx="7957304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4"/>
              </a:lnSpc>
              <a:buNone/>
            </a:pPr>
            <a:r>
              <a:rPr lang="en-US" sz="1696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 recebimento e a consideração do feedback construtivo são fundamentais para a melhoria contínua da qualidade dos relatórios compartilhados.</a:t>
            </a:r>
            <a:endParaRPr lang="en-US" sz="1696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720" y="5474494"/>
            <a:ext cx="1077039" cy="172331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07776" y="5689878"/>
            <a:ext cx="2692718" cy="3365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20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Acesso Simplificado</a:t>
            </a:r>
            <a:endParaRPr lang="en-US" sz="2120" dirty="0"/>
          </a:p>
        </p:txBody>
      </p:sp>
      <p:sp>
        <p:nvSpPr>
          <p:cNvPr id="14" name="Text 7"/>
          <p:cNvSpPr/>
          <p:nvPr/>
        </p:nvSpPr>
        <p:spPr>
          <a:xfrm>
            <a:off x="2207776" y="6155650"/>
            <a:ext cx="7957304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4"/>
              </a:lnSpc>
              <a:buNone/>
            </a:pPr>
            <a:r>
              <a:rPr lang="en-US" sz="1696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Disponibilizar meios fáceis e acessíveis para compartilhamento e acesso aos relatórios é essencial para a colaboração eficaz entre os membros da equipe.</a:t>
            </a:r>
            <a:endParaRPr lang="en-US" sz="1696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728073"/>
            <a:ext cx="78043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Valorização de Conhecimento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866787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353329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Valorização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013716"/>
            <a:ext cx="3295888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 reconhecimento e a valorização do conhecimento adquirido reforçam a importância do aprendizado contínuo e incentivam a busca por inovação e aprimoramento constante.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866787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3533299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Desenvolvimento de Habilidades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360902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 desenvolvimento e aprimoramento contínuo de habilidades são fundamentais para a construção de equipes eficazes e produtivas.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866787"/>
            <a:ext cx="444341" cy="4443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3533299"/>
            <a:ext cx="31111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Fomento à Colaboração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013716"/>
            <a:ext cx="329600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 valorização do conhecimento e das habilidades individuais pode fortalecer a colaboração e o trabalho em equipe, resultando em um ambiente de trabalho mais produtivo e harmonioso.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2024-03-13T23:59:41Z</dcterms:created>
  <dcterms:modified xsi:type="dcterms:W3CDTF">2024-03-13T23:59:41Z</dcterms:modified>
</cp:coreProperties>
</file>